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93" d="100"/>
          <a:sy n="93" d="100"/>
        </p:scale>
        <p:origin x="-148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199793-6907-3E41-8989-D0A6DD06C4BB}" type="datetimeFigureOut">
              <a:rPr lang="en-US" smtClean="0"/>
              <a:t>26/03/18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131DB6-4F39-A649-8DA8-92CB92AD3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692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1200" spc="100" dirty="0" smtClean="0">
                <a:solidFill>
                  <a:srgbClr val="FFFF00"/>
                </a:solidFill>
                <a:latin typeface="Avenir Medium"/>
                <a:cs typeface="Avenir Medium"/>
              </a:rPr>
              <a:t>Blue Marble - NASA Blue Marble 2007 West RELEASE DATE: OCTOBER 9, 2007. </a:t>
            </a:r>
          </a:p>
          <a:p>
            <a:pPr algn="ctr"/>
            <a:r>
              <a:rPr lang="en-US" sz="1200" spc="100" dirty="0" smtClean="0">
                <a:solidFill>
                  <a:srgbClr val="FFFF00"/>
                </a:solidFill>
                <a:latin typeface="Avenir Medium"/>
                <a:cs typeface="Avenir Medium"/>
              </a:rPr>
              <a:t>Credit: NASA/Goddard Space Flight Center/</a:t>
            </a:r>
            <a:r>
              <a:rPr lang="en-US" sz="1200" spc="100" dirty="0" err="1" smtClean="0">
                <a:solidFill>
                  <a:srgbClr val="FFFF00"/>
                </a:solidFill>
                <a:latin typeface="Avenir Medium"/>
                <a:cs typeface="Avenir Medium"/>
              </a:rPr>
              <a:t>Reto</a:t>
            </a:r>
            <a:r>
              <a:rPr lang="en-US" sz="1200" spc="100" dirty="0" smtClean="0">
                <a:solidFill>
                  <a:srgbClr val="FFFF00"/>
                </a:solidFill>
                <a:latin typeface="Avenir Medium"/>
                <a:cs typeface="Avenir Medium"/>
              </a:rPr>
              <a:t> </a:t>
            </a:r>
            <a:r>
              <a:rPr lang="en-US" sz="1200" spc="100" dirty="0" err="1" smtClean="0">
                <a:solidFill>
                  <a:srgbClr val="FFFF00"/>
                </a:solidFill>
                <a:latin typeface="Avenir Medium"/>
                <a:cs typeface="Avenir Medium"/>
              </a:rPr>
              <a:t>Stöckli</a:t>
            </a:r>
            <a:r>
              <a:rPr lang="en-US" sz="1200" spc="100" dirty="0" smtClean="0">
                <a:solidFill>
                  <a:srgbClr val="FFFF00"/>
                </a:solidFill>
                <a:latin typeface="Avenir Medium"/>
                <a:cs typeface="Avenir Medium"/>
              </a:rPr>
              <a:t>.</a:t>
            </a:r>
            <a:endParaRPr lang="en-US" sz="1000" i="1" spc="100" dirty="0" smtClean="0">
              <a:solidFill>
                <a:srgbClr val="FFFF00"/>
              </a:solidFill>
              <a:latin typeface="Avenir Medium"/>
              <a:cs typeface="Avenir Medium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B939F-C596-324F-A3CE-7CAB2020ED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19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100" dirty="0" smtClean="0">
                <a:solidFill>
                  <a:srgbClr val="FFFF00"/>
                </a:solidFill>
                <a:latin typeface="Avenir Medium"/>
                <a:cs typeface="Avenir Medium"/>
              </a:rPr>
              <a:t>NASA's Hubble Space Telescope took this close-up of the red planet Mars when it was just 34,648,840 miles (55,760,220 km) away. Image credit: NASA, ESA, and The Hubble Heritage Team (</a:t>
            </a:r>
            <a:r>
              <a:rPr lang="en-US" sz="1200" spc="100" dirty="0" err="1" smtClean="0">
                <a:solidFill>
                  <a:srgbClr val="FFFF00"/>
                </a:solidFill>
                <a:latin typeface="Avenir Medium"/>
                <a:cs typeface="Avenir Medium"/>
              </a:rPr>
              <a:t>STScI</a:t>
            </a:r>
            <a:r>
              <a:rPr lang="en-US" sz="1200" spc="100" dirty="0" smtClean="0">
                <a:solidFill>
                  <a:srgbClr val="FFFF00"/>
                </a:solidFill>
                <a:latin typeface="Avenir Medium"/>
                <a:cs typeface="Avenir Medium"/>
              </a:rPr>
              <a:t>/AURA)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B939F-C596-324F-A3CE-7CAB2020ED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26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45651-9855-F347-81A0-936819F7CD71}" type="datetimeFigureOut">
              <a:rPr lang="en-US" smtClean="0"/>
              <a:t>26/03/18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80A3D-1CB7-5C4B-8046-CC2AB3575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72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45651-9855-F347-81A0-936819F7CD71}" type="datetimeFigureOut">
              <a:rPr lang="en-US" smtClean="0"/>
              <a:t>26/03/18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80A3D-1CB7-5C4B-8046-CC2AB3575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184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45651-9855-F347-81A0-936819F7CD71}" type="datetimeFigureOut">
              <a:rPr lang="en-US" smtClean="0"/>
              <a:t>26/03/18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80A3D-1CB7-5C4B-8046-CC2AB3575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361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45651-9855-F347-81A0-936819F7CD71}" type="datetimeFigureOut">
              <a:rPr lang="en-US" smtClean="0"/>
              <a:t>26/03/18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80A3D-1CB7-5C4B-8046-CC2AB3575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749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45651-9855-F347-81A0-936819F7CD71}" type="datetimeFigureOut">
              <a:rPr lang="en-US" smtClean="0"/>
              <a:t>26/03/18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80A3D-1CB7-5C4B-8046-CC2AB3575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320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45651-9855-F347-81A0-936819F7CD71}" type="datetimeFigureOut">
              <a:rPr lang="en-US" smtClean="0"/>
              <a:t>26/03/18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80A3D-1CB7-5C4B-8046-CC2AB3575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365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45651-9855-F347-81A0-936819F7CD71}" type="datetimeFigureOut">
              <a:rPr lang="en-US" smtClean="0"/>
              <a:t>26/03/18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80A3D-1CB7-5C4B-8046-CC2AB3575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710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45651-9855-F347-81A0-936819F7CD71}" type="datetimeFigureOut">
              <a:rPr lang="en-US" smtClean="0"/>
              <a:t>26/03/18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80A3D-1CB7-5C4B-8046-CC2AB3575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095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45651-9855-F347-81A0-936819F7CD71}" type="datetimeFigureOut">
              <a:rPr lang="en-US" smtClean="0"/>
              <a:t>26/03/18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80A3D-1CB7-5C4B-8046-CC2AB3575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888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45651-9855-F347-81A0-936819F7CD71}" type="datetimeFigureOut">
              <a:rPr lang="en-US" smtClean="0"/>
              <a:t>26/03/18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80A3D-1CB7-5C4B-8046-CC2AB3575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116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45651-9855-F347-81A0-936819F7CD71}" type="datetimeFigureOut">
              <a:rPr lang="en-US" smtClean="0"/>
              <a:t>26/03/18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80A3D-1CB7-5C4B-8046-CC2AB3575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498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45651-9855-F347-81A0-936819F7CD71}" type="datetimeFigureOut">
              <a:rPr lang="en-US" smtClean="0"/>
              <a:t>26/03/18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80A3D-1CB7-5C4B-8046-CC2AB3575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522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ro_background_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367" y="-152400"/>
            <a:ext cx="9780134" cy="701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87010" y="2294866"/>
            <a:ext cx="57699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pc="3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lack"/>
                <a:cs typeface="Avenir Black"/>
              </a:rPr>
              <a:t>Activity 1.1</a:t>
            </a:r>
          </a:p>
          <a:p>
            <a:pPr algn="ctr"/>
            <a:r>
              <a:rPr lang="en-US" sz="6000" b="1" spc="3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Black"/>
                <a:cs typeface="Avenir Black"/>
              </a:rPr>
              <a:t>Signs of Life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831" y="406541"/>
            <a:ext cx="2578786" cy="157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792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0267" y="5169468"/>
            <a:ext cx="82804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spc="100" dirty="0" smtClean="0">
                <a:solidFill>
                  <a:srgbClr val="FFFF00"/>
                </a:solidFill>
                <a:latin typeface="Avenir Medium"/>
                <a:cs typeface="Avenir Medium"/>
              </a:rPr>
              <a:t>Could these fractures </a:t>
            </a:r>
            <a:r>
              <a:rPr lang="en-US" sz="2200" spc="100" dirty="0" smtClean="0">
                <a:solidFill>
                  <a:srgbClr val="FFFF00"/>
                </a:solidFill>
                <a:latin typeface="Avenir Medium"/>
                <a:cs typeface="Avenir Medium"/>
              </a:rPr>
              <a:t>on the surface be the result of volcanic activity or running water?</a:t>
            </a:r>
            <a:r>
              <a:rPr lang="en-US" sz="2200" spc="100" dirty="0" smtClean="0">
                <a:solidFill>
                  <a:srgbClr val="FFFF00"/>
                </a:solidFill>
                <a:latin typeface="Avenir Medium"/>
                <a:cs typeface="Avenir Medium"/>
              </a:rPr>
              <a:t> </a:t>
            </a:r>
            <a:r>
              <a:rPr lang="en-US" sz="2200" spc="100" dirty="0" smtClean="0">
                <a:solidFill>
                  <a:srgbClr val="FFFF00"/>
                </a:solidFill>
                <a:latin typeface="Avenir Medium"/>
                <a:cs typeface="Avenir Medium"/>
              </a:rPr>
              <a:t>Copyright ESA/DLR/FU Berlin,	CC BY-SA 3.0 IGO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778" y="664636"/>
            <a:ext cx="7772400" cy="41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914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0267" y="5169468"/>
            <a:ext cx="82804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spc="100" dirty="0" smtClean="0">
                <a:solidFill>
                  <a:srgbClr val="FFFF00"/>
                </a:solidFill>
                <a:latin typeface="Avenir Medium"/>
                <a:cs typeface="Avenir Medium"/>
              </a:rPr>
              <a:t>The debris around the edge of this crater tells scientists it was formed when Mars was a wetter planet. </a:t>
            </a:r>
            <a:endParaRPr lang="en-US" sz="2200" spc="100" dirty="0">
              <a:solidFill>
                <a:srgbClr val="FFFF00"/>
              </a:solidFill>
              <a:latin typeface="Avenir Medium"/>
              <a:cs typeface="Avenir Medium"/>
            </a:endParaRPr>
          </a:p>
          <a:p>
            <a:pPr algn="ctr"/>
            <a:r>
              <a:rPr lang="en-US" sz="2200" spc="100" dirty="0" smtClean="0">
                <a:solidFill>
                  <a:srgbClr val="FFFF00"/>
                </a:solidFill>
                <a:latin typeface="Avenir Medium"/>
                <a:cs typeface="Avenir Medium"/>
              </a:rPr>
              <a:t>Copyright </a:t>
            </a:r>
            <a:r>
              <a:rPr lang="en-US" sz="2200" spc="100" dirty="0" smtClean="0">
                <a:solidFill>
                  <a:srgbClr val="FFFF00"/>
                </a:solidFill>
                <a:latin typeface="Avenir Medium"/>
                <a:cs typeface="Avenir Medium"/>
              </a:rPr>
              <a:t>ESA/DLR/FU Berlin, CC BY-SA 3.0 IGO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774" y="626534"/>
            <a:ext cx="8263069" cy="397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944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0267" y="5175479"/>
            <a:ext cx="82804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spc="100" dirty="0" smtClean="0">
                <a:solidFill>
                  <a:srgbClr val="FFFF00"/>
                </a:solidFill>
                <a:latin typeface="Avenir Medium"/>
                <a:cs typeface="Avenir Medium"/>
              </a:rPr>
              <a:t>Looking into a 20 </a:t>
            </a:r>
            <a:r>
              <a:rPr lang="en-US" sz="2200" spc="100" dirty="0" smtClean="0">
                <a:solidFill>
                  <a:srgbClr val="FFFF00"/>
                </a:solidFill>
                <a:latin typeface="Avenir Medium"/>
                <a:cs typeface="Avenir Medium"/>
              </a:rPr>
              <a:t>km-wide crater </a:t>
            </a:r>
            <a:r>
              <a:rPr lang="en-US" sz="2200" spc="100" dirty="0" smtClean="0">
                <a:solidFill>
                  <a:srgbClr val="FFFF00"/>
                </a:solidFill>
                <a:latin typeface="Avenir Medium"/>
                <a:cs typeface="Avenir Medium"/>
              </a:rPr>
              <a:t>on Mars. </a:t>
            </a:r>
          </a:p>
          <a:p>
            <a:pPr algn="ctr"/>
            <a:r>
              <a:rPr lang="en-US" sz="2200" spc="100" dirty="0" smtClean="0">
                <a:solidFill>
                  <a:srgbClr val="FFFF00"/>
                </a:solidFill>
                <a:latin typeface="Avenir Medium"/>
                <a:cs typeface="Avenir Medium"/>
              </a:rPr>
              <a:t>Scientists want to know what is below the surface </a:t>
            </a:r>
          </a:p>
          <a:p>
            <a:pPr algn="ctr"/>
            <a:r>
              <a:rPr lang="en-US" sz="2200" spc="100" dirty="0" smtClean="0">
                <a:solidFill>
                  <a:srgbClr val="FFFF00"/>
                </a:solidFill>
                <a:latin typeface="Avenir Medium"/>
                <a:cs typeface="Avenir Medium"/>
              </a:rPr>
              <a:t>of Mars – could there be life below? </a:t>
            </a:r>
            <a:br>
              <a:rPr lang="en-US" sz="2200" spc="100" dirty="0" smtClean="0">
                <a:solidFill>
                  <a:srgbClr val="FFFF00"/>
                </a:solidFill>
                <a:latin typeface="Avenir Medium"/>
                <a:cs typeface="Avenir Medium"/>
              </a:rPr>
            </a:br>
            <a:r>
              <a:rPr lang="en-US" sz="2200" spc="100" dirty="0" smtClean="0">
                <a:solidFill>
                  <a:srgbClr val="FFFF00"/>
                </a:solidFill>
                <a:latin typeface="Avenir Medium"/>
                <a:cs typeface="Avenir Medium"/>
              </a:rPr>
              <a:t>Copyright </a:t>
            </a:r>
            <a:r>
              <a:rPr lang="en-US" sz="2200" spc="100" dirty="0" smtClean="0">
                <a:solidFill>
                  <a:srgbClr val="FFFF00"/>
                </a:solidFill>
                <a:latin typeface="Avenir Medium"/>
                <a:cs typeface="Avenir Medium"/>
              </a:rPr>
              <a:t>ESA/DLR/FU Berlin</a:t>
            </a:r>
            <a:r>
              <a:rPr lang="en-US" sz="2200" spc="100" dirty="0" smtClean="0">
                <a:solidFill>
                  <a:srgbClr val="FFFF00"/>
                </a:solidFill>
                <a:latin typeface="Avenir Medium"/>
                <a:cs typeface="Avenir Medium"/>
              </a:rPr>
              <a:t>, CC </a:t>
            </a:r>
            <a:r>
              <a:rPr lang="en-US" sz="2200" spc="100" dirty="0" smtClean="0">
                <a:solidFill>
                  <a:srgbClr val="FFFF00"/>
                </a:solidFill>
                <a:latin typeface="Avenir Medium"/>
                <a:cs typeface="Avenir Medium"/>
              </a:rPr>
              <a:t>BY-SA 3.0 IGO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494" y="628161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338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667" y="950246"/>
            <a:ext cx="4134556" cy="41345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6644" y="5254079"/>
            <a:ext cx="8280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spc="100" dirty="0" smtClean="0">
                <a:solidFill>
                  <a:srgbClr val="FFFF00"/>
                </a:solidFill>
                <a:latin typeface="Avenir Medium"/>
                <a:cs typeface="Avenir Medium"/>
              </a:rPr>
              <a:t>Earth</a:t>
            </a:r>
          </a:p>
          <a:p>
            <a:pPr algn="ctr"/>
            <a:r>
              <a:rPr lang="en-US" sz="2200" spc="100" dirty="0" smtClean="0">
                <a:solidFill>
                  <a:srgbClr val="FFFF00"/>
                </a:solidFill>
                <a:latin typeface="Avenir Medium"/>
                <a:cs typeface="Avenir Medium"/>
              </a:rPr>
              <a:t>Look closely to see signs of life on Earth</a:t>
            </a:r>
            <a:r>
              <a:rPr lang="is-IS" sz="2200" spc="100" dirty="0" smtClean="0">
                <a:solidFill>
                  <a:srgbClr val="FFFF00"/>
                </a:solidFill>
                <a:latin typeface="Avenir Medium"/>
                <a:cs typeface="Avenir Medium"/>
              </a:rPr>
              <a:t>…</a:t>
            </a:r>
            <a:endParaRPr lang="en-US" sz="2200" spc="100" dirty="0" smtClean="0">
              <a:solidFill>
                <a:srgbClr val="FFFF00"/>
              </a:solidFill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3966587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6644" y="5084802"/>
            <a:ext cx="8280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spc="100" dirty="0" smtClean="0">
                <a:solidFill>
                  <a:srgbClr val="FFFF00"/>
                </a:solidFill>
                <a:latin typeface="Avenir Medium"/>
                <a:cs typeface="Avenir Medium"/>
              </a:rPr>
              <a:t>Oceans, </a:t>
            </a:r>
            <a:r>
              <a:rPr lang="en-US" sz="2200" spc="100" dirty="0" smtClean="0">
                <a:solidFill>
                  <a:srgbClr val="FFFF00"/>
                </a:solidFill>
                <a:latin typeface="Avenir Medium"/>
                <a:cs typeface="Avenir Medium"/>
              </a:rPr>
              <a:t>seas and a </a:t>
            </a:r>
            <a:r>
              <a:rPr lang="en-US" sz="2200" spc="100" dirty="0">
                <a:solidFill>
                  <a:srgbClr val="FFFF00"/>
                </a:solidFill>
                <a:latin typeface="Avenir Medium"/>
                <a:cs typeface="Avenir Medium"/>
              </a:rPr>
              <a:t>p</a:t>
            </a:r>
            <a:r>
              <a:rPr lang="en-US" sz="2200" spc="100" dirty="0" smtClean="0">
                <a:solidFill>
                  <a:srgbClr val="FFFF00"/>
                </a:solidFill>
                <a:latin typeface="Avenir Medium"/>
                <a:cs typeface="Avenir Medium"/>
              </a:rPr>
              <a:t>lankton bloom!</a:t>
            </a:r>
          </a:p>
          <a:p>
            <a:pPr algn="ctr"/>
            <a:r>
              <a:rPr lang="en-US" sz="2200" spc="100" dirty="0" smtClean="0">
                <a:solidFill>
                  <a:srgbClr val="FFFF00"/>
                </a:solidFill>
                <a:latin typeface="Avenir Medium"/>
                <a:cs typeface="Avenir Medium"/>
              </a:rPr>
              <a:t>Credits</a:t>
            </a:r>
            <a:r>
              <a:rPr lang="en-US" sz="2200" spc="100" dirty="0" smtClean="0">
                <a:solidFill>
                  <a:srgbClr val="FFFF00"/>
                </a:solidFill>
                <a:latin typeface="Avenir Medium"/>
                <a:cs typeface="Avenir Medium"/>
              </a:rPr>
              <a:t>: ESA/NASA. Taken 1 April 2016.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044" y="568678"/>
            <a:ext cx="6340858" cy="422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485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0267" y="5141246"/>
            <a:ext cx="82804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spc="100" dirty="0" smtClean="0">
                <a:solidFill>
                  <a:srgbClr val="FFFF00"/>
                </a:solidFill>
                <a:latin typeface="Avenir Medium"/>
                <a:cs typeface="Avenir Medium"/>
              </a:rPr>
              <a:t>Volcanoes, like Mount Etna in Italy</a:t>
            </a:r>
          </a:p>
          <a:p>
            <a:pPr algn="ctr"/>
            <a:r>
              <a:rPr lang="en-US" sz="2200" spc="100" dirty="0">
                <a:solidFill>
                  <a:srgbClr val="FFFF00"/>
                </a:solidFill>
                <a:latin typeface="Avenir Medium"/>
                <a:cs typeface="Avenir Medium"/>
              </a:rPr>
              <a:t>C</a:t>
            </a:r>
            <a:r>
              <a:rPr lang="en-US" sz="2200" spc="100" dirty="0" smtClean="0">
                <a:solidFill>
                  <a:srgbClr val="FFFF00"/>
                </a:solidFill>
                <a:latin typeface="Avenir Medium"/>
                <a:cs typeface="Avenir Medium"/>
              </a:rPr>
              <a:t>redits</a:t>
            </a:r>
            <a:r>
              <a:rPr lang="en-US" sz="2200" spc="100" dirty="0" smtClean="0">
                <a:solidFill>
                  <a:srgbClr val="FFFF00"/>
                </a:solidFill>
                <a:latin typeface="Avenir Medium"/>
                <a:cs typeface="Avenir Medium"/>
              </a:rPr>
              <a:t>: ESA/NASA. </a:t>
            </a:r>
          </a:p>
          <a:p>
            <a:pPr algn="ctr"/>
            <a:r>
              <a:rPr lang="en-US" sz="2200" spc="100" dirty="0" smtClean="0">
                <a:solidFill>
                  <a:srgbClr val="FFFF00"/>
                </a:solidFill>
                <a:latin typeface="Avenir Medium"/>
                <a:cs typeface="Avenir Medium"/>
              </a:rPr>
              <a:t>Pic taken by ESA Astronaut Tim </a:t>
            </a:r>
            <a:r>
              <a:rPr lang="en-US" sz="2200" spc="100" dirty="0" err="1" smtClean="0">
                <a:solidFill>
                  <a:srgbClr val="FFFF00"/>
                </a:solidFill>
                <a:latin typeface="Avenir Medium"/>
                <a:cs typeface="Avenir Medium"/>
              </a:rPr>
              <a:t>Peake</a:t>
            </a:r>
            <a:r>
              <a:rPr lang="en-US" sz="2200" spc="100" dirty="0" smtClean="0">
                <a:solidFill>
                  <a:srgbClr val="FFFF00"/>
                </a:solidFill>
                <a:latin typeface="Avenir Medium"/>
                <a:cs typeface="Avenir Medium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266" y="495300"/>
            <a:ext cx="6350000" cy="423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7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0267" y="5141246"/>
            <a:ext cx="82804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spc="100" dirty="0" smtClean="0">
                <a:solidFill>
                  <a:srgbClr val="FFFF00"/>
                </a:solidFill>
                <a:latin typeface="Avenir Medium"/>
                <a:cs typeface="Avenir Medium"/>
              </a:rPr>
              <a:t>Constanta, the oldest continuously inhabited city in </a:t>
            </a:r>
            <a:r>
              <a:rPr lang="en-US" sz="2200" spc="100" dirty="0" err="1" smtClean="0">
                <a:solidFill>
                  <a:srgbClr val="FFFF00"/>
                </a:solidFill>
                <a:latin typeface="Avenir Medium"/>
                <a:cs typeface="Avenir Medium"/>
              </a:rPr>
              <a:t>Romania.Credits</a:t>
            </a:r>
            <a:r>
              <a:rPr lang="en-US" sz="2200" spc="100" dirty="0" smtClean="0">
                <a:solidFill>
                  <a:srgbClr val="FFFF00"/>
                </a:solidFill>
                <a:latin typeface="Avenir Medium"/>
                <a:cs typeface="Avenir Medium"/>
              </a:rPr>
              <a:t>: ESA/NASA. Taken by ESA Astronaut Tim </a:t>
            </a:r>
            <a:r>
              <a:rPr lang="en-US" sz="2200" spc="100" dirty="0" err="1" smtClean="0">
                <a:solidFill>
                  <a:srgbClr val="FFFF00"/>
                </a:solidFill>
                <a:latin typeface="Avenir Medium"/>
                <a:cs typeface="Avenir Medium"/>
              </a:rPr>
              <a:t>Peake</a:t>
            </a:r>
            <a:r>
              <a:rPr lang="en-US" sz="2200" spc="100" dirty="0" smtClean="0">
                <a:solidFill>
                  <a:srgbClr val="FFFF00"/>
                </a:solidFill>
                <a:latin typeface="Avenir Medium"/>
                <a:cs typeface="Avenir Medium"/>
              </a:rPr>
              <a:t>, 28 April 2016.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444500"/>
            <a:ext cx="6745111" cy="431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509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0267" y="5141246"/>
            <a:ext cx="8280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spc="100" dirty="0" smtClean="0">
                <a:solidFill>
                  <a:srgbClr val="FFFF00"/>
                </a:solidFill>
                <a:latin typeface="Avenir Medium"/>
                <a:cs typeface="Avenir Medium"/>
              </a:rPr>
              <a:t>Follow Lake Powell to Lake Mead through the Grand </a:t>
            </a:r>
            <a:r>
              <a:rPr lang="en-US" sz="2200" spc="100" dirty="0" smtClean="0">
                <a:solidFill>
                  <a:srgbClr val="FFFF00"/>
                </a:solidFill>
                <a:latin typeface="Avenir Medium"/>
                <a:cs typeface="Avenir Medium"/>
              </a:rPr>
              <a:t>Canyon! </a:t>
            </a:r>
            <a:r>
              <a:rPr lang="en-US" sz="2200" spc="100" dirty="0" smtClean="0">
                <a:solidFill>
                  <a:srgbClr val="FFFF00"/>
                </a:solidFill>
                <a:latin typeface="Avenir Medium"/>
                <a:cs typeface="Avenir Medium"/>
              </a:rPr>
              <a:t>Credits: ESA/NASA. Taken 12 May 2017.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823" y="576214"/>
            <a:ext cx="6400800" cy="42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963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0267" y="5423466"/>
            <a:ext cx="8280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spc="100" dirty="0" smtClean="0">
                <a:solidFill>
                  <a:srgbClr val="FFFF00"/>
                </a:solidFill>
                <a:latin typeface="Avenir Medium"/>
                <a:cs typeface="Avenir Medium"/>
              </a:rPr>
              <a:t>Snow capped mountains like Scottish Munro.</a:t>
            </a:r>
          </a:p>
          <a:p>
            <a:pPr algn="ctr"/>
            <a:r>
              <a:rPr lang="en-US" sz="2200" spc="100" dirty="0" smtClean="0">
                <a:solidFill>
                  <a:srgbClr val="FFFF00"/>
                </a:solidFill>
                <a:latin typeface="Avenir Medium"/>
                <a:cs typeface="Avenir Medium"/>
              </a:rPr>
              <a:t>Credit</a:t>
            </a:r>
            <a:r>
              <a:rPr lang="en-US" sz="2200" spc="100" dirty="0" smtClean="0">
                <a:solidFill>
                  <a:srgbClr val="FFFF00"/>
                </a:solidFill>
                <a:latin typeface="Avenir Medium"/>
                <a:cs typeface="Avenir Medium"/>
              </a:rPr>
              <a:t>: ESA/NASA. 27 February 2016.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999" y="498122"/>
            <a:ext cx="6671733" cy="444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71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5444" y="272913"/>
            <a:ext cx="4614333" cy="46143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6644" y="5254079"/>
            <a:ext cx="8280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spc="100" dirty="0" smtClean="0">
                <a:solidFill>
                  <a:srgbClr val="FFFF00"/>
                </a:solidFill>
                <a:latin typeface="Avenir Medium"/>
                <a:cs typeface="Avenir Medium"/>
              </a:rPr>
              <a:t>Mars</a:t>
            </a:r>
          </a:p>
          <a:p>
            <a:pPr algn="ctr"/>
            <a:r>
              <a:rPr lang="en-GB" sz="2200" spc="100" dirty="0" smtClean="0">
                <a:solidFill>
                  <a:srgbClr val="FFFF00"/>
                </a:solidFill>
                <a:latin typeface="Avenir Medium"/>
                <a:cs typeface="Avenir Medium"/>
              </a:rPr>
              <a:t>Life on Mars is harder to see</a:t>
            </a:r>
            <a:r>
              <a:rPr lang="is-IS" sz="2200" spc="100" dirty="0" smtClean="0">
                <a:solidFill>
                  <a:srgbClr val="FFFF00"/>
                </a:solidFill>
                <a:latin typeface="Avenir Medium"/>
                <a:cs typeface="Avenir Medium"/>
              </a:rPr>
              <a:t>…</a:t>
            </a:r>
            <a:endParaRPr lang="en-US" sz="2200" spc="100" dirty="0" smtClean="0">
              <a:solidFill>
                <a:srgbClr val="FFFF00"/>
              </a:solidFill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205206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0267" y="5423466"/>
            <a:ext cx="8280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spc="100" dirty="0" smtClean="0">
                <a:solidFill>
                  <a:srgbClr val="FFFF00"/>
                </a:solidFill>
                <a:latin typeface="Avenir Medium"/>
                <a:cs typeface="Avenir Medium"/>
              </a:rPr>
              <a:t>What could have caused these craters?</a:t>
            </a:r>
            <a:r>
              <a:rPr lang="en-US" sz="2200" spc="100" dirty="0" smtClean="0">
                <a:solidFill>
                  <a:srgbClr val="FFFF00"/>
                </a:solidFill>
                <a:latin typeface="Avenir Medium"/>
                <a:cs typeface="Avenir Medium"/>
              </a:rPr>
              <a:t> </a:t>
            </a:r>
          </a:p>
          <a:p>
            <a:pPr algn="ctr"/>
            <a:r>
              <a:rPr lang="en-US" sz="2200" spc="100" dirty="0" smtClean="0">
                <a:solidFill>
                  <a:srgbClr val="FFFF00"/>
                </a:solidFill>
                <a:latin typeface="Avenir Medium"/>
                <a:cs typeface="Avenir Medium"/>
              </a:rPr>
              <a:t>Copyright </a:t>
            </a:r>
            <a:r>
              <a:rPr lang="en-US" sz="2200" spc="100" dirty="0" smtClean="0">
                <a:solidFill>
                  <a:srgbClr val="FFFF00"/>
                </a:solidFill>
                <a:latin typeface="Avenir Medium"/>
                <a:cs typeface="Avenir Medium"/>
              </a:rPr>
              <a:t>ESA/DLR/FU Berlin, CC BY-SA 3.0 IGO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785" y="451554"/>
            <a:ext cx="6162393" cy="471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716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310</Words>
  <Application>Microsoft Macintosh PowerPoint</Application>
  <PresentationFormat>On-screen Show (4:3)</PresentationFormat>
  <Paragraphs>28</Paragraphs>
  <Slides>12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Curved House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Kristen  Harrison</dc:creator>
  <cp:lastModifiedBy>Kristen  Harrison</cp:lastModifiedBy>
  <cp:revision>1</cp:revision>
  <dcterms:created xsi:type="dcterms:W3CDTF">2018-03-26T15:20:47Z</dcterms:created>
  <dcterms:modified xsi:type="dcterms:W3CDTF">2018-03-26T15:21:28Z</dcterms:modified>
</cp:coreProperties>
</file>